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4" r:id="rId6"/>
    <p:sldId id="263" r:id="rId7"/>
    <p:sldId id="265" r:id="rId8"/>
    <p:sldId id="260" r:id="rId9"/>
    <p:sldId id="262" r:id="rId10"/>
    <p:sldId id="267" r:id="rId11"/>
    <p:sldId id="261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89" d="100"/>
          <a:sy n="89" d="100"/>
        </p:scale>
        <p:origin x="-84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20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193965"/>
            <a:ext cx="9144000" cy="11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1771650"/>
            <a:ext cx="4114800" cy="84582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284095"/>
            <a:ext cx="4013200" cy="321469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1798320"/>
            <a:ext cx="4013200" cy="44958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5124450" y="2571552"/>
            <a:ext cx="51435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629400" cy="37719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85801"/>
            <a:ext cx="926980" cy="37719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1515618"/>
            <a:ext cx="8229600" cy="305638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42082"/>
            <a:ext cx="9144000" cy="220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941320"/>
            <a:ext cx="9144000" cy="119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2526030"/>
            <a:ext cx="4114800" cy="84582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3" y="2525435"/>
            <a:ext cx="4085897" cy="53011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3" y="3063433"/>
            <a:ext cx="4106917" cy="297821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1515618"/>
            <a:ext cx="4023360" cy="30038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1515618"/>
            <a:ext cx="4023360" cy="30038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114550"/>
            <a:ext cx="4023360" cy="240715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112264"/>
            <a:ext cx="4023360" cy="240715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15618"/>
            <a:ext cx="4023360" cy="528066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1515618"/>
            <a:ext cx="4023360" cy="528066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435894"/>
            <a:ext cx="6172200" cy="263318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4135374"/>
            <a:ext cx="5669280" cy="41148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1520188"/>
            <a:ext cx="5439582" cy="2447813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4137660"/>
            <a:ext cx="5669280" cy="41148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731520"/>
            <a:ext cx="4114800" cy="52578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04885"/>
            <a:ext cx="3181350" cy="21907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4629150"/>
            <a:ext cx="1066800" cy="2286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4864894"/>
            <a:ext cx="6248400" cy="219075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001980"/>
            <a:ext cx="9144000" cy="414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308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04885"/>
            <a:ext cx="318135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4864894"/>
            <a:ext cx="62484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629150"/>
            <a:ext cx="10668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98577"/>
            <a:ext cx="9144000" cy="119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731520"/>
            <a:ext cx="4114800" cy="52578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123478"/>
            <a:ext cx="87849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Flukes</a:t>
            </a:r>
          </a:p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sz="24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Schistosomatidae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 rtl="0"/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other spp.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Elongate bodies without pharynx, in birds (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genera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mammals (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genera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eggs non-</a:t>
            </a:r>
            <a:r>
              <a:rPr lang="en-US" sz="24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operculate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live in blood vessels, especially mesenteric blood vessels. </a:t>
            </a:r>
          </a:p>
          <a:p>
            <a:pPr algn="l" rtl="0"/>
            <a:r>
              <a:rPr 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spp. (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mammals; 4 </a:t>
            </a:r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 </a:t>
            </a:r>
            <a:r>
              <a:rPr lang="en-US" sz="28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haematobium</a:t>
            </a:r>
            <a:r>
              <a:rPr lang="en-US" sz="28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 species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most use </a:t>
            </a:r>
            <a:r>
              <a:rPr lang="en-US" sz="2400" b="1" i="1" dirty="0" err="1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Bulinus</a:t>
            </a:r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snails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intermediate host.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indigenous to Africa and adjacent regions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most with posterior spine on egg </a:t>
            </a:r>
          </a:p>
        </p:txBody>
      </p:sp>
    </p:spTree>
    <p:extLst>
      <p:ext uri="{BB962C8B-B14F-4D97-AF65-F5344CB8AC3E}">
        <p14:creationId xmlns:p14="http://schemas.microsoft.com/office/powerpoint/2010/main" xmlns="" val="86089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1441"/>
            <a:ext cx="381642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961441"/>
            <a:ext cx="379449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7894"/>
            <a:ext cx="3816424" cy="9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613" y="3867894"/>
            <a:ext cx="3761907" cy="9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23528" y="11676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 of  S.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mansoni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with lateral spin Ova of S.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haematobium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terminal spin </a:t>
            </a:r>
          </a:p>
        </p:txBody>
      </p:sp>
    </p:spTree>
    <p:extLst>
      <p:ext uri="{BB962C8B-B14F-4D97-AF65-F5344CB8AC3E}">
        <p14:creationId xmlns:p14="http://schemas.microsoft.com/office/powerpoint/2010/main" xmlns="" val="47198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3960440" cy="296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7934"/>
            <a:ext cx="396044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115616" y="41151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 of S.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japonicum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minute spin or knob</a:t>
            </a:r>
          </a:p>
        </p:txBody>
      </p:sp>
    </p:spTree>
    <p:extLst>
      <p:ext uri="{BB962C8B-B14F-4D97-AF65-F5344CB8AC3E}">
        <p14:creationId xmlns:p14="http://schemas.microsoft.com/office/powerpoint/2010/main" xmlns="" val="133496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267494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 Host/ Intermediate Host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 host: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Intermediate host: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Snail</a:t>
            </a:r>
          </a:p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Biomphalaria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mansoni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Bulinus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haematobium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Oncomelania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S.japonicum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Reservoirs: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monkeys, rodents, cats, dogs, cattle, horses, swine, wild mammals</a:t>
            </a:r>
            <a:r>
              <a:rPr lang="en-US" dirty="0">
                <a:solidFill>
                  <a:srgbClr val="FFCC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3315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97" y="123478"/>
            <a:ext cx="8136904" cy="3748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1910"/>
            <a:ext cx="8136904" cy="9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593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123478"/>
            <a:ext cx="87129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cause swimmer's itch, where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cercaria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penetrate skin, die, and cause inflammation in abnormal </a:t>
            </a:r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hosts</a:t>
            </a:r>
            <a:endParaRPr lang="ar-IQ" sz="2400" b="1" dirty="0" smtClean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  <a:p>
            <a:pPr algn="l" rtl="0"/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   </a:t>
            </a:r>
            <a:r>
              <a:rPr lang="en-US" sz="2400" b="1" i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mansoni</a:t>
            </a:r>
            <a:endParaRPr lang="en-US" sz="2400" b="1" i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pathogenic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of infection: veins of large intestine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  </a:t>
            </a:r>
            <a:r>
              <a:rPr lang="en-US" sz="2400" b="1" i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haematobium</a:t>
            </a:r>
            <a:endParaRPr lang="en-US" sz="2400" b="1" i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bloody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infection: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veins of bladder</a:t>
            </a:r>
          </a:p>
          <a:p>
            <a:pPr algn="l" rtl="0"/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  </a:t>
            </a:r>
            <a:r>
              <a:rPr lang="en-US" sz="2400" b="1" i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japonicum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morbidity </a:t>
            </a:r>
            <a:endParaRPr lang="en-US" sz="2400" b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site of infection: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veins of small intestine</a:t>
            </a:r>
          </a:p>
          <a:p>
            <a:pPr algn="l" rtl="0"/>
            <a:endParaRPr lang="en-US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02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195486"/>
            <a:ext cx="87129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Symptoms</a:t>
            </a:r>
          </a:p>
          <a:p>
            <a:pPr algn="l" rtl="0"/>
            <a:r>
              <a:rPr 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Migratory phase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Symptomless</a:t>
            </a:r>
          </a:p>
          <a:p>
            <a:pPr algn="l" rtl="0"/>
            <a:r>
              <a:rPr 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phase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Katayama fever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Chills, fever, fatigue, headache, muscle aches, cough, abdominal pain, diarrhea, and eosinophilia. </a:t>
            </a:r>
          </a:p>
          <a:p>
            <a:pPr algn="l" rtl="0"/>
            <a:r>
              <a:rPr 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phase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Bloody diarrhea, enlargement of liver and spleen, ascites, bloody urine, bladder cancer, kidney problems, CNS lesions.</a:t>
            </a:r>
          </a:p>
        </p:txBody>
      </p:sp>
    </p:spTree>
    <p:extLst>
      <p:ext uri="{BB962C8B-B14F-4D97-AF65-F5344CB8AC3E}">
        <p14:creationId xmlns:p14="http://schemas.microsoft.com/office/powerpoint/2010/main" xmlns="" val="174270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11786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&amp; Prevention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of the public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Sanatation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drinking water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Diagnosis and treatment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Management of the environment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Control of the intermediate hosts (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freshwater snails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/>
            <a:r>
              <a:rPr 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Microscopic identification of eggs in stool or urine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biopsy- rectal or bladder biopsy may demonstrate eggs when stool or urine examinations are negative.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Antibody detection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Morphologic comparison with other intestinal parasites</a:t>
            </a:r>
          </a:p>
        </p:txBody>
      </p:sp>
    </p:spTree>
    <p:extLst>
      <p:ext uri="{BB962C8B-B14F-4D97-AF65-F5344CB8AC3E}">
        <p14:creationId xmlns:p14="http://schemas.microsoft.com/office/powerpoint/2010/main" xmlns="" val="129213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339502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praziquantel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-drug of choice, effective in the treatment of all forms of Schistosomiasis, with virtually no side effects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Oxamniquine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-used exclusively to treat intestinal schistosomiasis in Africa and South America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Metrifonate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effective for the treatment of urinary schistosomiasis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vaccinations currently available.</a:t>
            </a:r>
          </a:p>
        </p:txBody>
      </p:sp>
    </p:spTree>
    <p:extLst>
      <p:ext uri="{BB962C8B-B14F-4D97-AF65-F5344CB8AC3E}">
        <p14:creationId xmlns:p14="http://schemas.microsoft.com/office/powerpoint/2010/main" xmlns="" val="107773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0"/>
          <a:stretch/>
        </p:blipFill>
        <p:spPr bwMode="auto">
          <a:xfrm>
            <a:off x="611560" y="291174"/>
            <a:ext cx="3652127" cy="3432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72"/>
          <a:stretch/>
        </p:blipFill>
        <p:spPr bwMode="auto">
          <a:xfrm>
            <a:off x="5004048" y="291175"/>
            <a:ext cx="3463960" cy="343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1910"/>
            <a:ext cx="7856448" cy="92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563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71600" y="1504375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/>
            <a:r>
              <a:rPr lang="en-US" sz="88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THANK YOU</a:t>
            </a:r>
            <a:endParaRPr lang="en-US" sz="8800" b="1" spc="150" dirty="0">
              <a:ln w="11430"/>
              <a:solidFill>
                <a:srgbClr val="F8F8F8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3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123478"/>
            <a:ext cx="88569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haematobium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intercalatum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mattheei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primates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evidence suggests that S. </a:t>
            </a:r>
            <a:r>
              <a:rPr lang="en-US" sz="24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haematobium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cause urinary bladder carcinoma </a:t>
            </a:r>
          </a:p>
          <a:p>
            <a:pPr algn="l" rtl="0"/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i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mattheei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bovis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curassoni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margrebowiei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leiperi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err="1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artiodactyla</a:t>
            </a:r>
            <a:endParaRPr lang="ar-IQ" sz="2400" b="1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 </a:t>
            </a:r>
            <a:r>
              <a:rPr lang="en-US" sz="28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mansoni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species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most used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Biophalaria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snails as intermediate host.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indigenous to Africa; introduced to the Caribbean and South America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most with large,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sublateral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spine of </a:t>
            </a:r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en-US" sz="2400" b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96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123478"/>
            <a:ext cx="88569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mansoni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primates and rodents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rodhaini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carnivores and rodents </a:t>
            </a:r>
          </a:p>
          <a:p>
            <a:pPr algn="l" rtl="0"/>
            <a:r>
              <a:rPr lang="en-US" sz="2400" b="1" i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   </a:t>
            </a:r>
            <a:r>
              <a:rPr lang="en-US" sz="2400" b="1" i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edwardiense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hippopotami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err="1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artiodactyla</a:t>
            </a:r>
            <a:endParaRPr lang="ar-IQ" sz="2400" b="1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 </a:t>
            </a:r>
            <a:r>
              <a:rPr lang="en-US" sz="28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indicum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species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most species use 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Indoplanorbis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snails as intermediate hosts.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indigenous to Asian countries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Most species have egg with terminal spine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indicum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spindale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artiodactyla</a:t>
            </a:r>
            <a:endParaRPr lang="en-US" sz="2400" b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incognitum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rodents, carnivores, and </a:t>
            </a:r>
            <a:r>
              <a:rPr lang="en-US" sz="24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artiodactyla</a:t>
            </a:r>
            <a:endParaRPr lang="en-US" sz="2400" b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990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123478"/>
            <a:ext cx="87177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 </a:t>
            </a:r>
            <a:r>
              <a:rPr lang="en-US" sz="28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japonicum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species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variety of snails as intermediate hosts.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indigenous to Asian countries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most eggs spherical or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subspherical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small spine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japonicum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primates, rodents, and carnivores.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suggests that this parasite may cause hepatic carcinoma.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mekongi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primates and carnivores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sinensium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malayensis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rodents </a:t>
            </a:r>
          </a:p>
        </p:txBody>
      </p:sp>
    </p:spTree>
    <p:extLst>
      <p:ext uri="{BB962C8B-B14F-4D97-AF65-F5344CB8AC3E}">
        <p14:creationId xmlns:p14="http://schemas.microsoft.com/office/powerpoint/2010/main" xmlns="" val="178499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267494"/>
            <a:ext cx="87129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life-cycle of </a:t>
            </a:r>
            <a:r>
              <a:rPr lang="en-US" sz="32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</a:t>
            </a:r>
            <a:r>
              <a:rPr 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spp. </a:t>
            </a:r>
          </a:p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in veins in visceral region; females inch down into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venioles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release eggs, eggs trapped in capillaries; granuloma; out with feces or urine or remain trapped,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embryonate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route, then hatch to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miracidia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miricidium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penetrates snail and two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sporocyst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generations released after that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furcocercouscercariae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released and penetrate skin of definitive host resulting to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schistosomule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migrates; blood vessels; heart; liver, this will be matures in about three weeks and migrate down veins to sites of infection; </a:t>
            </a:r>
            <a:r>
              <a:rPr lang="en-US" sz="2400" b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route males and females pair. </a:t>
            </a:r>
          </a:p>
        </p:txBody>
      </p:sp>
    </p:spTree>
    <p:extLst>
      <p:ext uri="{BB962C8B-B14F-4D97-AF65-F5344CB8AC3E}">
        <p14:creationId xmlns:p14="http://schemas.microsoft.com/office/powerpoint/2010/main" xmlns="" val="401906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51470"/>
            <a:ext cx="90364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 and Immunology </a:t>
            </a:r>
          </a:p>
          <a:p>
            <a:pPr algn="l" rtl="0"/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evade immune system by coating themselves with host proteins </a:t>
            </a:r>
          </a:p>
          <a:p>
            <a:pPr algn="l" rtl="0"/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little damage </a:t>
            </a: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 associated with eggs; many carried to exotic sites </a:t>
            </a:r>
          </a:p>
          <a:p>
            <a:pPr algn="l" rtl="0"/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hypersensitivity around egg granulomas; leaking antigens; eosinophilia; neutrophilia</a:t>
            </a:r>
          </a:p>
          <a:p>
            <a:pPr algn="l" rtl="0"/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 occlusion; fibrosis; bloody diarrhea; bloody urine; edema; ascites; cirrhosis </a:t>
            </a:r>
          </a:p>
          <a:p>
            <a:pPr algn="l" rtl="0"/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reports have suggested that the pharaoh Akhenaton may have had Schistosoma </a:t>
            </a:r>
            <a:r>
              <a:rPr lang="en-US" sz="2400" b="1" dirty="0" err="1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haematobium</a:t>
            </a:r>
            <a:endParaRPr lang="en-US" sz="2400" b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05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195486"/>
            <a:ext cx="89289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reports have suggested that Napoleon Bonaparte, who had chronic dysuria, may have acquired Schistosoma </a:t>
            </a:r>
            <a:r>
              <a:rPr lang="en-US" sz="24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haematobium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during his Egyptian campaign of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1798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Genera and Species </a:t>
            </a:r>
          </a:p>
          <a:p>
            <a:pPr algn="l" rtl="0"/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 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tiumdouthitti</a:t>
            </a:r>
            <a:endParaRPr lang="en-US" sz="2400" b="1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        </a:t>
            </a:r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rodents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lagomorphs in far North America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portal system </a:t>
            </a:r>
          </a:p>
          <a:p>
            <a:pPr algn="l" rtl="0"/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 err="1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Heterobilharzia</a:t>
            </a:r>
            <a:r>
              <a:rPr lang="en-US" sz="2400" b="1" i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americanum</a:t>
            </a:r>
            <a:endParaRPr lang="en-US" sz="2400" b="1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sized mammals; carnivores; in North America </a:t>
            </a:r>
          </a:p>
          <a:p>
            <a:pPr algn="l" rtl="0"/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raccoons </a:t>
            </a:r>
          </a:p>
          <a:p>
            <a:pPr algn="l" rtl="0"/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 err="1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Gigantobilharzia</a:t>
            </a:r>
            <a:r>
              <a:rPr 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Bilharziella</a:t>
            </a:r>
            <a:r>
              <a:rPr 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Trichobilharzia</a:t>
            </a:r>
            <a:r>
              <a:rPr 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Microbilharzia</a:t>
            </a:r>
            <a:r>
              <a:rPr 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 </a:t>
            </a:r>
          </a:p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in birds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83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195486"/>
            <a:ext cx="88569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Ornethobilharzia</a:t>
            </a:r>
            <a:r>
              <a:rPr 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turcestanicum</a:t>
            </a:r>
            <a:endParaRPr lang="en-US" sz="2400" b="1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in the blood vessels of cattle</a:t>
            </a:r>
            <a:r>
              <a:rPr lang="en-US" sz="2400" b="1" dirty="0" smtClean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400" b="1" dirty="0" smtClean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Generally: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Schistosome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parasitic trematode worm contracted from infested water that is capable of causing liver, gastrointestinal tract and bladder disease.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main species of these trematode worms (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flukes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-----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mansoni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haematobium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S. </a:t>
            </a:r>
            <a:r>
              <a:rPr lang="en-US" sz="2400" b="1" i="1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japonicum</a:t>
            </a:r>
            <a:r>
              <a:rPr lang="en-US" sz="2400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produce disease in humans.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Schistosomiasis or bilharzia after the German physician Theodor </a:t>
            </a:r>
            <a:r>
              <a:rPr lang="en-US" sz="24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Bilharz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1825-1862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Nickname “</a:t>
            </a:r>
            <a:r>
              <a:rPr lang="en-US" sz="24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 Harris</a:t>
            </a:r>
            <a:r>
              <a:rPr lang="en-US" sz="2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by British soldiers serving in Europe during WWI.</a:t>
            </a:r>
          </a:p>
          <a:p>
            <a:pPr algn="l" rtl="0"/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xmlns="" val="367002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479"/>
            <a:ext cx="777686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83918"/>
            <a:ext cx="7776864" cy="92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264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145</TotalTime>
  <Words>349</Words>
  <Application>Microsoft Office PowerPoint</Application>
  <PresentationFormat>عرض على الشاشة (9:16)‏</PresentationFormat>
  <Paragraphs>107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BlackTie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Al-Basrawi</dc:creator>
  <cp:lastModifiedBy>THINK PAD</cp:lastModifiedBy>
  <cp:revision>15</cp:revision>
  <dcterms:created xsi:type="dcterms:W3CDTF">2017-08-22T07:10:12Z</dcterms:created>
  <dcterms:modified xsi:type="dcterms:W3CDTF">2017-08-24T07:09:51Z</dcterms:modified>
</cp:coreProperties>
</file>